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  <p:sldMasterId id="2147483687" r:id="rId5"/>
  </p:sldMasterIdLst>
  <p:notesMasterIdLst>
    <p:notesMasterId r:id="rId79"/>
  </p:notesMasterIdLst>
  <p:handoutMasterIdLst>
    <p:handoutMasterId r:id="rId80"/>
  </p:handoutMasterIdLst>
  <p:sldIdLst>
    <p:sldId id="346" r:id="rId6"/>
    <p:sldId id="291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9" r:id="rId20"/>
    <p:sldId id="408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443" r:id="rId39"/>
    <p:sldId id="444" r:id="rId40"/>
    <p:sldId id="288" r:id="rId41"/>
    <p:sldId id="289" r:id="rId42"/>
    <p:sldId id="476" r:id="rId43"/>
    <p:sldId id="462" r:id="rId44"/>
    <p:sldId id="463" r:id="rId45"/>
    <p:sldId id="464" r:id="rId46"/>
    <p:sldId id="465" r:id="rId47"/>
    <p:sldId id="466" r:id="rId48"/>
    <p:sldId id="504" r:id="rId49"/>
    <p:sldId id="467" r:id="rId50"/>
    <p:sldId id="334" r:id="rId51"/>
    <p:sldId id="335" r:id="rId52"/>
    <p:sldId id="497" r:id="rId53"/>
    <p:sldId id="336" r:id="rId54"/>
    <p:sldId id="490" r:id="rId55"/>
    <p:sldId id="541" r:id="rId56"/>
    <p:sldId id="542" r:id="rId57"/>
    <p:sldId id="498" r:id="rId58"/>
    <p:sldId id="499" r:id="rId59"/>
    <p:sldId id="500" r:id="rId60"/>
    <p:sldId id="501" r:id="rId61"/>
    <p:sldId id="505" r:id="rId62"/>
    <p:sldId id="506" r:id="rId63"/>
    <p:sldId id="525" r:id="rId64"/>
    <p:sldId id="491" r:id="rId65"/>
    <p:sldId id="530" r:id="rId66"/>
    <p:sldId id="526" r:id="rId67"/>
    <p:sldId id="563" r:id="rId68"/>
    <p:sldId id="528" r:id="rId69"/>
    <p:sldId id="531" r:id="rId70"/>
    <p:sldId id="534" r:id="rId71"/>
    <p:sldId id="532" r:id="rId72"/>
    <p:sldId id="533" r:id="rId73"/>
    <p:sldId id="536" r:id="rId74"/>
    <p:sldId id="538" r:id="rId75"/>
    <p:sldId id="539" r:id="rId76"/>
    <p:sldId id="540" r:id="rId77"/>
    <p:sldId id="402" r:id="rId78"/>
  </p:sldIdLst>
  <p:sldSz cx="12192000" cy="6858000"/>
  <p:notesSz cx="6858000" cy="9144000"/>
  <p:custDataLst>
    <p:tags r:id="rId8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39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EEEEEE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2"/>
        <p:guide pos="391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4" Type="http://schemas.openxmlformats.org/officeDocument/2006/relationships/tags" Target="tags/tag147.xml"/><Relationship Id="rId83" Type="http://schemas.openxmlformats.org/officeDocument/2006/relationships/tableStyles" Target="tableStyles.xml"/><Relationship Id="rId82" Type="http://schemas.openxmlformats.org/officeDocument/2006/relationships/viewProps" Target="viewProps.xml"/><Relationship Id="rId81" Type="http://schemas.openxmlformats.org/officeDocument/2006/relationships/presProps" Target="presProps.xml"/><Relationship Id="rId80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79" Type="http://schemas.openxmlformats.org/officeDocument/2006/relationships/notesMaster" Target="notesMasters/notesMaster1.xml"/><Relationship Id="rId78" Type="http://schemas.openxmlformats.org/officeDocument/2006/relationships/slide" Target="slides/slide73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7" Type="http://schemas.openxmlformats.org/officeDocument/2006/relationships/slide" Target="slides/slide2.xml"/><Relationship Id="rId69" Type="http://schemas.openxmlformats.org/officeDocument/2006/relationships/slide" Target="slides/slide64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slide" Target="slides/slide1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6000"/>
    </mc:Choice>
    <mc:Fallback>
      <p:transition advTm="6000"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Tm="6000"/>
  <p:hf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advTm="6000"/>
  <p:hf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advTm="6000"/>
  <p:hf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advTm="6000"/>
  <p:hf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6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0.jpeg"/><Relationship Id="rId2" Type="http://schemas.openxmlformats.org/officeDocument/2006/relationships/tags" Target="../tags/tag18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9.png"/><Relationship Id="rId2" Type="http://schemas.openxmlformats.org/officeDocument/2006/relationships/tags" Target="../tags/tag19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4.xml"/><Relationship Id="rId1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tags" Target="../tags/tag35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41.png"/><Relationship Id="rId1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9.xml"/><Relationship Id="rId3" Type="http://schemas.openxmlformats.org/officeDocument/2006/relationships/image" Target="../media/image42.jpeg"/><Relationship Id="rId2" Type="http://schemas.openxmlformats.org/officeDocument/2006/relationships/tags" Target="../tags/tag38.xml"/><Relationship Id="rId1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0.xml"/><Relationship Id="rId2" Type="http://schemas.openxmlformats.org/officeDocument/2006/relationships/image" Target="../media/image43.png"/><Relationship Id="rId1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2.xml"/><Relationship Id="rId3" Type="http://schemas.openxmlformats.org/officeDocument/2006/relationships/image" Target="../media/image44.png"/><Relationship Id="rId2" Type="http://schemas.openxmlformats.org/officeDocument/2006/relationships/tags" Target="../tags/tag41.xml"/><Relationship Id="rId1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image" Target="../media/image45.png"/><Relationship Id="rId1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9.xml"/><Relationship Id="rId3" Type="http://schemas.openxmlformats.org/officeDocument/2006/relationships/image" Target="../media/image46.png"/><Relationship Id="rId2" Type="http://schemas.openxmlformats.org/officeDocument/2006/relationships/tags" Target="../tags/tag48.xml"/><Relationship Id="rId1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6.xml"/><Relationship Id="rId1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0.xml"/><Relationship Id="rId1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image" Target="../media/image52.png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image" Target="../media/image56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image" Target="../media/image52.pn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85.xml"/><Relationship Id="rId1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image" Target="../media/image52.png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93.xml"/><Relationship Id="rId1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97.xml"/><Relationship Id="rId4" Type="http://schemas.openxmlformats.org/officeDocument/2006/relationships/image" Target="../media/image59.png"/><Relationship Id="rId3" Type="http://schemas.openxmlformats.org/officeDocument/2006/relationships/tags" Target="../tags/tag96.xml"/><Relationship Id="rId2" Type="http://schemas.openxmlformats.org/officeDocument/2006/relationships/image" Target="../media/image58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1.png"/><Relationship Id="rId3" Type="http://schemas.openxmlformats.org/officeDocument/2006/relationships/tags" Target="../tags/tag98.xml"/><Relationship Id="rId2" Type="http://schemas.openxmlformats.org/officeDocument/2006/relationships/image" Target="../media/image60.png"/><Relationship Id="rId1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image" Target="../media/image62.png"/><Relationship Id="rId2" Type="http://schemas.openxmlformats.org/officeDocument/2006/relationships/tags" Target="../tags/tag99.xml"/><Relationship Id="rId1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3.xml"/><Relationship Id="rId4" Type="http://schemas.openxmlformats.org/officeDocument/2006/relationships/image" Target="../media/image65.png"/><Relationship Id="rId3" Type="http://schemas.openxmlformats.org/officeDocument/2006/relationships/tags" Target="../tags/tag102.xml"/><Relationship Id="rId2" Type="http://schemas.openxmlformats.org/officeDocument/2006/relationships/image" Target="../media/image64.png"/><Relationship Id="rId1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7.xml"/><Relationship Id="rId4" Type="http://schemas.openxmlformats.org/officeDocument/2006/relationships/image" Target="../media/image67.emf"/><Relationship Id="rId3" Type="http://schemas.openxmlformats.org/officeDocument/2006/relationships/image" Target="../media/image66.emf"/><Relationship Id="rId2" Type="http://schemas.openxmlformats.org/officeDocument/2006/relationships/tags" Target="../tags/tag106.xml"/><Relationship Id="rId1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image" Target="../media/image70.emf"/><Relationship Id="rId7" Type="http://schemas.openxmlformats.org/officeDocument/2006/relationships/tags" Target="../tags/tag111.xml"/><Relationship Id="rId6" Type="http://schemas.openxmlformats.org/officeDocument/2006/relationships/image" Target="../media/image69.png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image" Target="../media/image68.emf"/><Relationship Id="rId2" Type="http://schemas.openxmlformats.org/officeDocument/2006/relationships/tags" Target="../tags/tag108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13.xml"/><Relationship Id="rId1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image" Target="../media/image73.png"/><Relationship Id="rId2" Type="http://schemas.openxmlformats.org/officeDocument/2006/relationships/tags" Target="../tags/tag117.xml"/><Relationship Id="rId1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1.xml"/><Relationship Id="rId3" Type="http://schemas.openxmlformats.org/officeDocument/2006/relationships/image" Target="../media/image74.png"/><Relationship Id="rId2" Type="http://schemas.openxmlformats.org/officeDocument/2006/relationships/tags" Target="../tags/tag120.xml"/><Relationship Id="rId1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../media/image75.png"/><Relationship Id="rId2" Type="http://schemas.openxmlformats.org/officeDocument/2006/relationships/tags" Target="../tags/tag12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image" Target="../media/image52.png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image" Target="../media/image52.png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image" Target="../media/image78.emf"/><Relationship Id="rId2" Type="http://schemas.openxmlformats.org/officeDocument/2006/relationships/tags" Target="../tags/tag131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40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image" Target="../media/image52.png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image" Target="../media/image79.emf"/><Relationship Id="rId2" Type="http://schemas.openxmlformats.org/officeDocument/2006/relationships/tags" Target="../tags/tag14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标题 1"/>
          <p:cNvSpPr>
            <a:spLocks noGrp="1"/>
          </p:cNvSpPr>
          <p:nvPr>
            <p:ph type="ctrTitle"/>
          </p:nvPr>
        </p:nvSpPr>
        <p:spPr>
          <a:xfrm>
            <a:off x="201613" y="2087563"/>
            <a:ext cx="11799887" cy="2066925"/>
          </a:xfrm>
        </p:spPr>
        <p:txBody>
          <a:bodyPr anchor="b" anchorCtr="0"/>
          <a:p>
            <a:pPr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96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企业开办操作指南</a:t>
            </a:r>
            <a:endParaRPr lang="zh-CN" altLang="en-US" sz="9600" kern="1200" baseline="0">
              <a:latin typeface="方正小标宋_GBK" panose="03000509000000000000" charset="-122"/>
              <a:ea typeface="方正小标宋_GBK" panose="03000509000000000000" charset="-122"/>
              <a:cs typeface="+mj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4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五角星 3"/>
          <p:cNvSpPr/>
          <p:nvPr>
            <p:custDataLst>
              <p:tags r:id="rId2"/>
            </p:custDataLst>
          </p:nvPr>
        </p:nvSpPr>
        <p:spPr>
          <a:xfrm>
            <a:off x="4506913" y="3933825"/>
            <a:ext cx="365125" cy="37465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7410" name="文本框 1"/>
          <p:cNvSpPr txBox="1"/>
          <p:nvPr>
            <p:custDataLst>
              <p:tags r:id="rId2"/>
            </p:custDataLst>
          </p:nvPr>
        </p:nvSpPr>
        <p:spPr>
          <a:xfrm>
            <a:off x="7175500" y="3355975"/>
            <a:ext cx="480218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宋体" panose="02010600030101010101" pitchFamily="2" charset="-122"/>
              </a:rPr>
              <a:t>改为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宋体" panose="02010600030101010101" pitchFamily="2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宋体" panose="02010600030101010101" pitchFamily="2" charset="-122"/>
              </a:rPr>
              <a:t>淮安市行政审批局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宋体" panose="02010600030101010101" pitchFamily="2" charset="-122"/>
              </a:rPr>
              <a:t>”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宋体" panose="02010600030101010101" pitchFamily="2" charset="-122"/>
              </a:rPr>
              <a:t>。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4" name="五角星 3"/>
          <p:cNvSpPr/>
          <p:nvPr>
            <p:custDataLst>
              <p:tags r:id="rId3"/>
            </p:custDataLst>
          </p:nvPr>
        </p:nvSpPr>
        <p:spPr>
          <a:xfrm>
            <a:off x="6810375" y="3349625"/>
            <a:ext cx="365125" cy="37465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7412" name="文本框 99"/>
          <p:cNvSpPr txBox="1"/>
          <p:nvPr/>
        </p:nvSpPr>
        <p:spPr>
          <a:xfrm>
            <a:off x="3792538" y="2060575"/>
            <a:ext cx="78311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根据实际情况填写企业名称信息 ，请根据系统提示，自主申报企业名称。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413" name="文本框 1"/>
          <p:cNvSpPr txBox="1"/>
          <p:nvPr/>
        </p:nvSpPr>
        <p:spPr>
          <a:xfrm>
            <a:off x="6384925" y="5372100"/>
            <a:ext cx="6096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点击查重 ，系统会对该名称进行自动检索。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4" name="文本框 1"/>
          <p:cNvSpPr txBox="1"/>
          <p:nvPr/>
        </p:nvSpPr>
        <p:spPr>
          <a:xfrm>
            <a:off x="3719513" y="4724400"/>
            <a:ext cx="81867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填写投资人信息、上传相关证明文件、委托人信息，完成后点击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提交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435" name="文本框 2"/>
          <p:cNvSpPr txBox="1"/>
          <p:nvPr/>
        </p:nvSpPr>
        <p:spPr>
          <a:xfrm>
            <a:off x="5897880" y="1989455"/>
            <a:ext cx="54864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点击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“+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新增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按钮 ，完成投资人的信息录入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（所有出资人比例之和必须为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100%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）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9458" name="文本框 1"/>
          <p:cNvSpPr txBox="1"/>
          <p:nvPr/>
        </p:nvSpPr>
        <p:spPr>
          <a:xfrm>
            <a:off x="2124075" y="5156200"/>
            <a:ext cx="82518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名称申报成功后 ，点击“现在申请设立登记” ，进入市场主体设立登记页面。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482" name="文本框 5"/>
          <p:cNvSpPr txBox="1"/>
          <p:nvPr>
            <p:custDataLst>
              <p:tags r:id="rId2"/>
            </p:custDataLst>
          </p:nvPr>
        </p:nvSpPr>
        <p:spPr>
          <a:xfrm>
            <a:off x="622300" y="2636838"/>
            <a:ext cx="23018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以下以一般申请为例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483" name="文本框 2"/>
          <p:cNvSpPr txBox="1"/>
          <p:nvPr/>
        </p:nvSpPr>
        <p:spPr>
          <a:xfrm>
            <a:off x="4368800" y="3500438"/>
            <a:ext cx="27336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点击“一般申请” 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484" name="文本框 1"/>
          <p:cNvSpPr txBox="1"/>
          <p:nvPr/>
        </p:nvSpPr>
        <p:spPr>
          <a:xfrm>
            <a:off x="406400" y="1701800"/>
            <a:ext cx="98742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“快捷通道”适用于自然人投资的有限公司设立登记申请，公司不设董事会、不设监事会。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1506" name="标题 1"/>
          <p:cNvSpPr>
            <a:spLocks noGrp="1"/>
          </p:cNvSpPr>
          <p:nvPr>
            <p:ph type="title"/>
          </p:nvPr>
        </p:nvSpPr>
        <p:spPr>
          <a:xfrm>
            <a:off x="2547938" y="876300"/>
            <a:ext cx="9034462" cy="541338"/>
          </a:xfrm>
        </p:spPr>
        <p:txBody>
          <a:bodyPr anchor="ctr" anchorCtr="0"/>
          <a:p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点击</a:t>
            </a:r>
            <a:r>
              <a:rPr lang="en-US" altLang="zh-CN" sz="1800" b="1">
                <a:solidFill>
                  <a:srgbClr val="FF0000"/>
                </a:solidFill>
                <a:ea typeface="微软雅黑" panose="020B0503020204020204" charset="-122"/>
              </a:rPr>
              <a:t>“+</a:t>
            </a: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添加住所相关信息</a:t>
            </a:r>
            <a:r>
              <a:rPr lang="en-US" altLang="zh-CN" sz="1800" b="1">
                <a:solidFill>
                  <a:srgbClr val="FF0000"/>
                </a:solidFill>
                <a:ea typeface="微软雅黑" panose="020B0503020204020204" charset="-122"/>
              </a:rPr>
              <a:t>”</a:t>
            </a: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 ，进入住所（经营场所） 信息填写弹窗</a:t>
            </a:r>
            <a:r>
              <a:rPr lang="zh-CN" altLang="en-US" b="1"/>
              <a:t> </a:t>
            </a:r>
            <a:endParaRPr lang="zh-CN" altLang="en-US" b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五角星 3"/>
          <p:cNvSpPr/>
          <p:nvPr>
            <p:custDataLst>
              <p:tags r:id="rId2"/>
            </p:custDataLst>
          </p:nvPr>
        </p:nvSpPr>
        <p:spPr>
          <a:xfrm>
            <a:off x="6528435" y="2415223"/>
            <a:ext cx="365125" cy="37465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" name="矩形 4"/>
          <p:cNvSpPr/>
          <p:nvPr/>
        </p:nvSpPr>
        <p:spPr>
          <a:xfrm>
            <a:off x="4237355" y="4398010"/>
            <a:ext cx="1862455" cy="29527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531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294630" y="3716655"/>
            <a:ext cx="7079615" cy="63690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>
              <a:spcBef>
                <a:spcPct val="20000"/>
              </a:spcBef>
            </a:pPr>
            <a:r>
              <a:rPr lang="zh-CN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►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选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是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，按要求输入产权证号，登记完成住所材料免上传；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spcBef>
                <a:spcPct val="20000"/>
              </a:spcBef>
            </a:pPr>
            <a:r>
              <a:rPr lang="zh-CN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►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选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否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，登记完成，拍照上传住所使用证明材料。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224020" y="3932555"/>
            <a:ext cx="431800" cy="44132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530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5160010" y="6165215"/>
            <a:ext cx="5419725" cy="636588"/>
          </a:xfrm>
        </p:spPr>
        <p:txBody>
          <a:bodyPr anchor="t" anchorCtr="0"/>
          <a:p>
            <a:pPr marL="0" indent="0">
              <a:buNone/>
            </a:pP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按照规范填入住所（经营场所） 信息后 ，点击保存。</a:t>
            </a:r>
            <a:endParaRPr lang="zh-CN" altLang="zh-CN" sz="1800" b="1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752080" y="5661025"/>
            <a:ext cx="862965" cy="44132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5897880" y="2492375"/>
            <a:ext cx="358140" cy="27940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占位符 2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6525260" y="4517390"/>
            <a:ext cx="4995545" cy="63690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lvl="1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产权证号填写时，括号为</a:t>
            </a:r>
            <a:r>
              <a:rPr lang="en-US" altLang="zh-CN" sz="1800" b="1">
                <a:solidFill>
                  <a:srgbClr val="FF0000"/>
                </a:solidFill>
                <a:ea typeface="微软雅黑" panose="020B0503020204020204" charset="-122"/>
              </a:rPr>
              <a:t>“</a:t>
            </a: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英文括号</a:t>
            </a:r>
            <a:r>
              <a:rPr lang="en-US" altLang="zh-CN" sz="1800" b="1">
                <a:solidFill>
                  <a:srgbClr val="FF0000"/>
                </a:solidFill>
                <a:ea typeface="微软雅黑" panose="020B0503020204020204" charset="-122"/>
              </a:rPr>
              <a:t>”</a:t>
            </a:r>
            <a:endParaRPr lang="en-US" altLang="zh-CN" sz="1800" b="1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4" name="五角星 13"/>
          <p:cNvSpPr/>
          <p:nvPr>
            <p:custDataLst>
              <p:tags r:id="rId9"/>
            </p:custDataLst>
          </p:nvPr>
        </p:nvSpPr>
        <p:spPr>
          <a:xfrm>
            <a:off x="6743700" y="4469448"/>
            <a:ext cx="365125" cy="37465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10"/>
            </p:custDataLst>
          </p:nvPr>
        </p:nvSpPr>
        <p:spPr>
          <a:xfrm>
            <a:off x="4220845" y="2404110"/>
            <a:ext cx="2153920" cy="44132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4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3554" name="文本占位符 2"/>
          <p:cNvSpPr>
            <a:spLocks noGrp="1"/>
          </p:cNvSpPr>
          <p:nvPr>
            <p:ph type="body" idx="1"/>
          </p:nvPr>
        </p:nvSpPr>
        <p:spPr>
          <a:xfrm>
            <a:off x="263525" y="3140075"/>
            <a:ext cx="3347720" cy="688975"/>
          </a:xfrm>
        </p:spPr>
        <p:txBody>
          <a:bodyPr anchor="t" anchorCtr="0"/>
          <a:p>
            <a:pPr marL="0" indent="0">
              <a:buNone/>
            </a:pP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点击</a:t>
            </a:r>
            <a:r>
              <a:rPr lang="en-US" altLang="zh-CN" sz="1800" b="1">
                <a:solidFill>
                  <a:srgbClr val="FF0000"/>
                </a:solidFill>
                <a:ea typeface="微软雅黑" panose="020B0503020204020204" charset="-122"/>
              </a:rPr>
              <a:t>“</a:t>
            </a:r>
            <a:r>
              <a:rPr lang="zh-CN" altLang="en-US" sz="1800" b="1">
                <a:solidFill>
                  <a:srgbClr val="FF0000"/>
                </a:solidFill>
                <a:ea typeface="微软雅黑" panose="020B0503020204020204" charset="-122"/>
              </a:rPr>
              <a:t>选择经营范围</a:t>
            </a:r>
            <a:r>
              <a:rPr lang="en-US" altLang="zh-CN" sz="1800" b="1">
                <a:solidFill>
                  <a:srgbClr val="FF0000"/>
                </a:solidFill>
                <a:ea typeface="微软雅黑" panose="020B0503020204020204" charset="-122"/>
              </a:rPr>
              <a:t>”</a:t>
            </a:r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5602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159375" y="5445125"/>
            <a:ext cx="4471035" cy="636905"/>
          </a:xfrm>
        </p:spPr>
        <p:txBody>
          <a:bodyPr anchor="t" anchorCtr="0"/>
          <a:p>
            <a:pPr marL="0" indent="0">
              <a:buNone/>
            </a:pP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选择好经营范围 ，点击</a:t>
            </a:r>
            <a:r>
              <a:rPr lang="en-US" altLang="zh-CN" sz="1800" b="1">
                <a:solidFill>
                  <a:srgbClr val="FF0000"/>
                </a:solidFill>
                <a:ea typeface="微软雅黑" panose="020B0503020204020204" charset="-122"/>
              </a:rPr>
              <a:t>“</a:t>
            </a: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下一步</a:t>
            </a:r>
            <a:r>
              <a:rPr lang="en-US" altLang="zh-CN" sz="1800" b="1">
                <a:solidFill>
                  <a:srgbClr val="FF0000"/>
                </a:solidFill>
                <a:ea typeface="微软雅黑" panose="020B0503020204020204" charset="-122"/>
              </a:rPr>
              <a:t>”</a:t>
            </a:r>
            <a:endParaRPr lang="en-US" altLang="zh-CN" sz="1800" b="1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194" name="标题 1"/>
          <p:cNvSpPr>
            <a:spLocks noGrp="1"/>
          </p:cNvSpPr>
          <p:nvPr>
            <p:ph type="ctrTitle"/>
          </p:nvPr>
        </p:nvSpPr>
        <p:spPr>
          <a:xfrm>
            <a:off x="1079500" y="1800225"/>
            <a:ext cx="10607675" cy="2900363"/>
          </a:xfrm>
        </p:spPr>
        <p:txBody>
          <a:bodyPr anchor="b" anchorCtr="0"/>
          <a:p>
            <a:pPr algn="l" defTabSz="914400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72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一、电脑端网上申报</a:t>
            </a:r>
            <a:br>
              <a:rPr lang="zh-CN" altLang="en-US" sz="72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r>
              <a:rPr lang="zh-CN" altLang="en-US" sz="48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江苏政务服务</a:t>
            </a:r>
            <a:r>
              <a:rPr lang="en-US" altLang="zh-CN" sz="48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 </a:t>
            </a:r>
            <a:br>
              <a:rPr lang="en-US" altLang="zh-CN" sz="48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r>
              <a:rPr lang="zh-CN" altLang="en-US" sz="48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网址：</a:t>
            </a:r>
            <a:r>
              <a:rPr lang="zh-CN" altLang="en-US" sz="48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http://www.jszwfw.gov.cn/</a:t>
            </a:r>
            <a:br>
              <a:rPr lang="zh-CN" altLang="en-US" sz="48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r>
              <a:rPr lang="zh-CN" altLang="en-US" sz="48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（建议使用谷歌浏览器）</a:t>
            </a:r>
            <a:endParaRPr lang="zh-CN" altLang="en-US" sz="4800" kern="1200" baseline="0">
              <a:latin typeface="方正小标宋_GBK" panose="03000509000000000000" charset="-122"/>
              <a:ea typeface="方正小标宋_GBK" panose="03000509000000000000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6626" name="文本框 1"/>
          <p:cNvSpPr txBox="1"/>
          <p:nvPr/>
        </p:nvSpPr>
        <p:spPr>
          <a:xfrm>
            <a:off x="4152900" y="2060575"/>
            <a:ext cx="71548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点击      图标 ，进入股东信息填写弹窗 ，按规范填写股东信息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6627" name="IM 76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27575" y="2133600"/>
            <a:ext cx="315913" cy="246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650" name="文本框 1"/>
          <p:cNvSpPr txBox="1"/>
          <p:nvPr/>
        </p:nvSpPr>
        <p:spPr>
          <a:xfrm>
            <a:off x="1343025" y="2205038"/>
            <a:ext cx="712788" cy="368300"/>
          </a:xfrm>
          <a:prstGeom prst="rect">
            <a:avLst/>
          </a:prstGeom>
          <a:solidFill>
            <a:srgbClr val="B2B2B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>
                <a:solidFill>
                  <a:srgbClr val="B2B2B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11</a:t>
            </a:r>
            <a:endParaRPr lang="en-US" altLang="zh-CN">
              <a:solidFill>
                <a:srgbClr val="B2B2B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8674" name="文本框 1"/>
          <p:cNvSpPr txBox="1"/>
          <p:nvPr/>
        </p:nvSpPr>
        <p:spPr>
          <a:xfrm>
            <a:off x="1271588" y="5084763"/>
            <a:ext cx="97567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股东信息确认编辑完成后 ，选择利润分配规则和股东会表决方式 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14340" y="61652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 advTm="6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9698" name="文本框 99"/>
          <p:cNvSpPr txBox="1"/>
          <p:nvPr/>
        </p:nvSpPr>
        <p:spPr>
          <a:xfrm>
            <a:off x="911225" y="5734050"/>
            <a:ext cx="96647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按照提示填写董事、公司经理、公司副经理、上市公司董事会秘书、法定代表人、和监事信息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22" name="文本占位符 2"/>
          <p:cNvSpPr>
            <a:spLocks noGrp="1"/>
          </p:cNvSpPr>
          <p:nvPr>
            <p:ph type="body" idx="1"/>
          </p:nvPr>
        </p:nvSpPr>
        <p:spPr>
          <a:xfrm>
            <a:off x="3648075" y="4868863"/>
            <a:ext cx="5962650" cy="628650"/>
          </a:xfrm>
        </p:spPr>
        <p:txBody>
          <a:bodyPr anchor="t" anchorCtr="0"/>
          <a:p>
            <a:pPr marL="0">
              <a:buNone/>
            </a:pP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点击</a:t>
            </a:r>
            <a:r>
              <a:rPr lang="en-US" altLang="zh-CN" sz="1800" b="1">
                <a:solidFill>
                  <a:srgbClr val="FF0000"/>
                </a:solidFill>
                <a:ea typeface="微软雅黑" panose="020B0503020204020204" charset="-122"/>
              </a:rPr>
              <a:t>“+</a:t>
            </a:r>
            <a:r>
              <a:rPr lang="zh-CN" altLang="en-US" sz="1800" b="1">
                <a:solidFill>
                  <a:srgbClr val="FF0000"/>
                </a:solidFill>
                <a:ea typeface="微软雅黑" panose="020B0503020204020204" charset="-122"/>
              </a:rPr>
              <a:t>添加监事信息</a:t>
            </a:r>
            <a:r>
              <a:rPr lang="en-US" altLang="zh-CN" sz="1800" b="1">
                <a:solidFill>
                  <a:srgbClr val="FF0000"/>
                </a:solidFill>
                <a:ea typeface="微软雅黑" panose="020B0503020204020204" charset="-122"/>
              </a:rPr>
              <a:t>”</a:t>
            </a: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 ，进入监事信息填写弹窗 </a:t>
            </a:r>
            <a:endParaRPr lang="zh-CN" altLang="zh-CN" sz="1800" b="1">
              <a:solidFill>
                <a:srgbClr val="FF0000"/>
              </a:solidFill>
              <a:ea typeface="微软雅黑" panose="020B0503020204020204" charset="-122"/>
            </a:endParaRPr>
          </a:p>
          <a:p>
            <a:pPr marL="0">
              <a:buNone/>
            </a:pP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（注意：监事和财务不能为同一人）</a:t>
            </a:r>
            <a:endParaRPr lang="zh-CN" altLang="zh-CN" sz="1800" b="1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1746" name="文本框 1"/>
          <p:cNvSpPr txBox="1"/>
          <p:nvPr/>
        </p:nvSpPr>
        <p:spPr>
          <a:xfrm>
            <a:off x="4368800" y="5805488"/>
            <a:ext cx="4064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</a:pP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填写完成后 ，点击“下一步”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2770" name="文本占位符 2"/>
          <p:cNvSpPr>
            <a:spLocks noGrp="1"/>
          </p:cNvSpPr>
          <p:nvPr>
            <p:ph type="body" idx="1"/>
          </p:nvPr>
        </p:nvSpPr>
        <p:spPr>
          <a:xfrm>
            <a:off x="2424113" y="1628775"/>
            <a:ext cx="9186862" cy="506413"/>
          </a:xfrm>
        </p:spPr>
        <p:txBody>
          <a:bodyPr anchor="t" anchorCtr="0"/>
          <a:p>
            <a:pPr marL="0">
              <a:buNone/>
            </a:pP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进入人员信息填写页面 ，按照提示填写委托人、登记联络员、财务负责人和其他信息</a:t>
            </a:r>
            <a:endParaRPr lang="zh-CN" altLang="zh-CN" sz="1800" b="1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4818" name="文本框 2"/>
          <p:cNvSpPr txBox="1"/>
          <p:nvPr/>
        </p:nvSpPr>
        <p:spPr>
          <a:xfrm>
            <a:off x="3071813" y="1333500"/>
            <a:ext cx="9112250" cy="7000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若不需要办理相关业务 ，在对应业务信息采集页面 ，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点击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        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 图标 ，可对业务信息进行跳过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4819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19513" y="1701800"/>
            <a:ext cx="419100" cy="295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8" name="文本框 1"/>
          <p:cNvSpPr txBox="1"/>
          <p:nvPr/>
        </p:nvSpPr>
        <p:spPr>
          <a:xfrm>
            <a:off x="1200150" y="2420938"/>
            <a:ext cx="32099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点击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开办专区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，进入平台</a:t>
            </a:r>
            <a:endParaRPr lang="zh-CN" altLang="en-US" sz="2400">
              <a:solidFill>
                <a:srgbClr val="FF0000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9938" name="文本框 1"/>
          <p:cNvSpPr txBox="1"/>
          <p:nvPr>
            <p:custDataLst>
              <p:tags r:id="rId2"/>
            </p:custDataLst>
          </p:nvPr>
        </p:nvSpPr>
        <p:spPr>
          <a:xfrm>
            <a:off x="4440238" y="2276475"/>
            <a:ext cx="560387" cy="173038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txBody>
          <a:bodyPr wrap="square" anchor="t" anchorCtr="0"/>
          <a:p>
            <a:r>
              <a:rPr lang="en-US" altLang="zh-CN">
                <a:solidFill>
                  <a:srgbClr val="EEEEE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11</a:t>
            </a:r>
            <a:endParaRPr lang="en-US" altLang="zh-CN">
              <a:solidFill>
                <a:srgbClr val="EEEEE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39" name="文本框 2"/>
          <p:cNvSpPr txBox="1"/>
          <p:nvPr>
            <p:custDataLst>
              <p:tags r:id="rId3"/>
            </p:custDataLst>
          </p:nvPr>
        </p:nvSpPr>
        <p:spPr>
          <a:xfrm>
            <a:off x="2266950" y="2852738"/>
            <a:ext cx="646113" cy="192087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txBody>
          <a:bodyPr wrap="square" anchor="t" anchorCtr="0"/>
          <a:p>
            <a:r>
              <a:rPr lang="en-US" altLang="zh-CN">
                <a:solidFill>
                  <a:srgbClr val="EEEEE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11</a:t>
            </a:r>
            <a:endParaRPr lang="en-US" altLang="zh-CN">
              <a:solidFill>
                <a:srgbClr val="EEEEE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40" name="文本框 3"/>
          <p:cNvSpPr txBox="1"/>
          <p:nvPr>
            <p:custDataLst>
              <p:tags r:id="rId4"/>
            </p:custDataLst>
          </p:nvPr>
        </p:nvSpPr>
        <p:spPr>
          <a:xfrm>
            <a:off x="3292475" y="3141663"/>
            <a:ext cx="1574800" cy="223837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txBody>
          <a:bodyPr wrap="square" anchor="t" anchorCtr="0"/>
          <a:p>
            <a:r>
              <a:rPr lang="en-US" altLang="zh-CN">
                <a:solidFill>
                  <a:srgbClr val="EEEEE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11</a:t>
            </a:r>
            <a:endParaRPr lang="en-US" altLang="zh-CN">
              <a:solidFill>
                <a:srgbClr val="EEEEE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41" name="文本框 4"/>
          <p:cNvSpPr txBox="1"/>
          <p:nvPr>
            <p:custDataLst>
              <p:tags r:id="rId5"/>
            </p:custDataLst>
          </p:nvPr>
        </p:nvSpPr>
        <p:spPr>
          <a:xfrm>
            <a:off x="2208213" y="4724400"/>
            <a:ext cx="560387" cy="174625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txBody>
          <a:bodyPr wrap="square" anchor="t" anchorCtr="0"/>
          <a:p>
            <a:r>
              <a:rPr lang="en-US" altLang="zh-CN">
                <a:solidFill>
                  <a:srgbClr val="EEEEE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11</a:t>
            </a:r>
            <a:endParaRPr lang="en-US" altLang="zh-CN">
              <a:solidFill>
                <a:srgbClr val="EEEEE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42" name="文本框 5"/>
          <p:cNvSpPr txBox="1"/>
          <p:nvPr>
            <p:custDataLst>
              <p:tags r:id="rId6"/>
            </p:custDataLst>
          </p:nvPr>
        </p:nvSpPr>
        <p:spPr>
          <a:xfrm>
            <a:off x="4427538" y="4724400"/>
            <a:ext cx="646112" cy="165100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txBody>
          <a:bodyPr wrap="square" anchor="t" anchorCtr="0"/>
          <a:p>
            <a:r>
              <a:rPr lang="en-US" altLang="zh-CN">
                <a:solidFill>
                  <a:srgbClr val="EEEEE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11</a:t>
            </a:r>
            <a:endParaRPr lang="en-US" altLang="zh-CN">
              <a:solidFill>
                <a:srgbClr val="EEEEE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43" name="文本框 6"/>
          <p:cNvSpPr txBox="1"/>
          <p:nvPr>
            <p:custDataLst>
              <p:tags r:id="rId7"/>
            </p:custDataLst>
          </p:nvPr>
        </p:nvSpPr>
        <p:spPr>
          <a:xfrm>
            <a:off x="2978150" y="5129213"/>
            <a:ext cx="1187450" cy="128587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txBody>
          <a:bodyPr wrap="square" anchor="t" anchorCtr="0"/>
          <a:p>
            <a:r>
              <a:rPr lang="en-US" altLang="zh-CN">
                <a:solidFill>
                  <a:srgbClr val="EEEEE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11</a:t>
            </a:r>
            <a:endParaRPr lang="en-US" altLang="zh-CN">
              <a:solidFill>
                <a:srgbClr val="EEEEE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44" name="文本框 8"/>
          <p:cNvSpPr txBox="1"/>
          <p:nvPr>
            <p:custDataLst>
              <p:tags r:id="rId8"/>
            </p:custDataLst>
          </p:nvPr>
        </p:nvSpPr>
        <p:spPr>
          <a:xfrm>
            <a:off x="2994025" y="1700213"/>
            <a:ext cx="1000125" cy="163512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txBody>
          <a:bodyPr wrap="square" anchor="t" anchorCtr="0"/>
          <a:p>
            <a:r>
              <a:rPr lang="en-US" altLang="zh-CN">
                <a:solidFill>
                  <a:srgbClr val="EEEEE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11</a:t>
            </a:r>
            <a:endParaRPr lang="en-US" altLang="zh-CN">
              <a:solidFill>
                <a:srgbClr val="EEEEE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362835" y="1844675"/>
            <a:ext cx="1466850" cy="16891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22530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11225" y="2132965"/>
            <a:ext cx="5419725" cy="636588"/>
          </a:xfrm>
        </p:spPr>
        <p:txBody>
          <a:bodyPr anchor="t" anchorCtr="0"/>
          <a:p>
            <a:pPr marL="0" indent="0">
              <a:buNone/>
            </a:pPr>
            <a:r>
              <a:rPr lang="zh-CN" altLang="zh-CN" sz="1800" b="1">
                <a:solidFill>
                  <a:srgbClr val="FF0000"/>
                </a:solidFill>
                <a:ea typeface="微软雅黑" panose="020B0503020204020204" charset="-122"/>
              </a:rPr>
              <a:t>点击</a:t>
            </a:r>
            <a:r>
              <a:rPr lang="en-US" altLang="zh-CN" sz="1800" b="1">
                <a:solidFill>
                  <a:srgbClr val="FF0000"/>
                </a:solidFill>
                <a:ea typeface="微软雅黑" panose="020B0503020204020204" charset="-122"/>
              </a:rPr>
              <a:t>“</a:t>
            </a:r>
            <a:r>
              <a:rPr lang="zh-CN" altLang="en-US" sz="1800" b="1">
                <a:solidFill>
                  <a:srgbClr val="FF0000"/>
                </a:solidFill>
                <a:ea typeface="微软雅黑" panose="020B0503020204020204" charset="-122"/>
              </a:rPr>
              <a:t>待完善实名信息</a:t>
            </a:r>
            <a:r>
              <a:rPr lang="en-US" altLang="zh-CN" sz="1800" b="1">
                <a:solidFill>
                  <a:srgbClr val="FF0000"/>
                </a:solidFill>
                <a:ea typeface="微软雅黑" panose="020B0503020204020204" charset="-122"/>
              </a:rPr>
              <a:t>”</a:t>
            </a:r>
            <a:endParaRPr lang="en-US" altLang="zh-CN" sz="1800" b="1">
              <a:solidFill>
                <a:srgbClr val="FF0000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6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62" name="文本框 2"/>
          <p:cNvSpPr txBox="1"/>
          <p:nvPr>
            <p:custDataLst>
              <p:tags r:id="rId2"/>
            </p:custDataLst>
          </p:nvPr>
        </p:nvSpPr>
        <p:spPr>
          <a:xfrm>
            <a:off x="6718300" y="6092825"/>
            <a:ext cx="43421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点击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修改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，完善实名认证人员信息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5006975" y="6160770"/>
            <a:ext cx="800100" cy="372745"/>
          </a:xfrm>
          <a:prstGeom prst="rect">
            <a:avLst/>
          </a:prstGeom>
          <a:noFill/>
          <a:ln w="920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6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3010" name="文本框 2"/>
          <p:cNvSpPr txBox="1"/>
          <p:nvPr>
            <p:custDataLst>
              <p:tags r:id="rId2"/>
            </p:custDataLst>
          </p:nvPr>
        </p:nvSpPr>
        <p:spPr>
          <a:xfrm>
            <a:off x="6744335" y="6165215"/>
            <a:ext cx="264858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点击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提交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5042535" y="6163945"/>
            <a:ext cx="782955" cy="44132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7571105" y="5626735"/>
            <a:ext cx="676275" cy="33401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6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3010" name="文本框 2"/>
          <p:cNvSpPr txBox="1"/>
          <p:nvPr>
            <p:custDataLst>
              <p:tags r:id="rId2"/>
            </p:custDataLst>
          </p:nvPr>
        </p:nvSpPr>
        <p:spPr>
          <a:xfrm>
            <a:off x="2856230" y="5374005"/>
            <a:ext cx="74485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此时办理状态为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申请成功，材料待生成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。此时，可拿出手机，进行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实名认证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。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02" name="标题 1"/>
          <p:cNvSpPr>
            <a:spLocks noGrp="1"/>
          </p:cNvSpPr>
          <p:nvPr>
            <p:ph type="ctrTitle"/>
          </p:nvPr>
        </p:nvSpPr>
        <p:spPr>
          <a:xfrm>
            <a:off x="1079500" y="2230755"/>
            <a:ext cx="10607675" cy="4156075"/>
          </a:xfrm>
        </p:spPr>
        <p:txBody>
          <a:bodyPr anchor="b" anchorCtr="0"/>
          <a:p>
            <a:pPr algn="l" defTabSz="914400">
              <a:buClrTx/>
              <a:buSzTx/>
              <a:buFontTx/>
              <a:buNone/>
            </a:pPr>
            <a:r>
              <a:rPr lang="zh-CN" altLang="en-US" sz="72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打开手机进行实名认证</a:t>
            </a:r>
            <a:br>
              <a:rPr lang="zh-CN" altLang="en-US" sz="72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r>
              <a:rPr lang="zh-CN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►</a:t>
            </a:r>
            <a:r>
              <a:rPr lang="zh-CN" altLang="en-US" sz="4000"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实名认证核验人员：</a:t>
            </a:r>
            <a:r>
              <a:rPr lang="zh-CN" altLang="zh-CN" sz="4000" kern="1200" baseline="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所有相关人员</a:t>
            </a:r>
            <a:r>
              <a:rPr lang="en-US" altLang="zh-CN" sz="4000" kern="1200" baseline="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(</a:t>
            </a:r>
            <a:r>
              <a:rPr lang="zh-CN" altLang="en-US" sz="4000" kern="1200" baseline="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包括</a:t>
            </a:r>
            <a:r>
              <a:rPr lang="zh-CN" altLang="en-US" sz="40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股东、法定代表人、董事、监事、</a:t>
            </a:r>
            <a:r>
              <a:rPr lang="zh-CN" altLang="en-US" sz="4000" kern="1200" baseline="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委托代理人、财务负责人、登记联络员</a:t>
            </a:r>
            <a:r>
              <a:rPr lang="en-US" altLang="zh-CN" sz="4000" kern="1200" baseline="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)</a:t>
            </a:r>
            <a:br>
              <a:rPr lang="zh-CN" altLang="en-US" sz="7200" kern="1200" baseline="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r>
              <a:rPr lang="zh-CN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►</a:t>
            </a:r>
            <a:r>
              <a:rPr lang="zh-CN" altLang="zh-CN" sz="4000" kern="1200" baseline="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方法</a:t>
            </a:r>
            <a:r>
              <a:rPr lang="en-US" altLang="zh-CN" sz="4000" kern="1200" baseline="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1</a:t>
            </a:r>
            <a:r>
              <a:rPr lang="zh-CN" altLang="zh-CN" sz="4000" kern="1200" baseline="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：在支付宝搜索框中输入“登记注册身份验证</a:t>
            </a:r>
            <a:r>
              <a:rPr lang="zh-CN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小程序”，搜索并进入小程序。</a:t>
            </a:r>
            <a:br>
              <a:rPr lang="zh-CN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r>
              <a:rPr lang="en-US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    </a:t>
            </a:r>
            <a:r>
              <a:rPr lang="zh-CN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方法</a:t>
            </a:r>
            <a:r>
              <a:rPr lang="en-US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2</a:t>
            </a:r>
            <a:r>
              <a:rPr lang="zh-CN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：用支付宝扫一扫功能，通过扫描</a:t>
            </a:r>
            <a:r>
              <a:rPr lang="zh-CN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下方二维码进入小程序</a:t>
            </a:r>
            <a:br>
              <a:rPr lang="zh-CN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endParaRPr lang="zh-CN" altLang="zh-CN" sz="4000" kern="1200" baseline="0">
              <a:latin typeface="方正小标宋_GBK" panose="03000509000000000000" charset="-122"/>
              <a:ea typeface="方正小标宋_GBK" panose="03000509000000000000" charset="-122"/>
              <a:cs typeface="+mj-cs"/>
            </a:endParaRPr>
          </a:p>
        </p:txBody>
      </p:sp>
      <p:pic>
        <p:nvPicPr>
          <p:cNvPr id="51203" name="图片 8" descr="IMG_26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56363" y="5084128"/>
            <a:ext cx="2133600" cy="1895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2" name="文本框 1"/>
          <p:cNvSpPr txBox="1"/>
          <p:nvPr>
            <p:custDataLst>
              <p:tags r:id="rId2"/>
            </p:custDataLst>
          </p:nvPr>
        </p:nvSpPr>
        <p:spPr>
          <a:xfrm>
            <a:off x="7175500" y="4724400"/>
            <a:ext cx="2032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用户登录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2226" name="图片 -2147482590" descr="IMG_2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175" y="0"/>
            <a:ext cx="3341688" cy="687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7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079500" y="1800225"/>
            <a:ext cx="10607675" cy="4156075"/>
          </a:xfrm>
        </p:spPr>
        <p:txBody>
          <a:bodyPr anchor="b" anchorCtr="0"/>
          <a:p>
            <a:pPr algn="l" defTabSz="914400">
              <a:buClrTx/>
              <a:buSzTx/>
              <a:buFontTx/>
              <a:buNone/>
            </a:pPr>
            <a:br>
              <a:rPr lang="zh-CN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endParaRPr lang="zh-CN" altLang="zh-CN" sz="4000" kern="1200" baseline="0">
              <a:latin typeface="方正小标宋_GBK" panose="03000509000000000000" charset="-122"/>
              <a:ea typeface="方正小标宋_GBK" panose="03000509000000000000" charset="-122"/>
              <a:cs typeface="+mj-cs"/>
            </a:endParaRPr>
          </a:p>
        </p:txBody>
      </p:sp>
      <p:sp>
        <p:nvSpPr>
          <p:cNvPr id="52228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20725" y="720725"/>
            <a:ext cx="4800600" cy="4341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150000"/>
              </a:lnSpc>
              <a:buClrTx/>
              <a:buFontTx/>
            </a:pPr>
            <a:r>
              <a:rPr lang="zh-CN" altLang="zh-CN" sz="40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用户信息录入</a:t>
            </a:r>
            <a:endParaRPr lang="zh-CN" altLang="zh-CN" sz="40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endParaRPr lang="zh-CN" altLang="zh-CN" sz="40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lang="zh-CN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在小程序页面主页面，输入自然人信息，点击【查看待办事项】按钮，进入待办列表。</a:t>
            </a:r>
            <a:endParaRPr lang="zh-CN"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3250" name="图片 -2147482582" descr="微信图片_2024011614334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5170" b="5574"/>
          <a:stretch>
            <a:fillRect/>
          </a:stretch>
        </p:blipFill>
        <p:spPr>
          <a:xfrm>
            <a:off x="6480175" y="0"/>
            <a:ext cx="3632200" cy="7212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1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20725" y="2160905"/>
            <a:ext cx="4923155" cy="22034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150000"/>
              </a:lnSpc>
              <a:buClrTx/>
              <a:buFontTx/>
            </a:pPr>
            <a:r>
              <a:rPr lang="en-US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        </a:t>
            </a:r>
            <a:r>
              <a:rPr lang="zh-CN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点击【同意协议并认证】按钮，进入下一步。</a:t>
            </a:r>
            <a:endParaRPr lang="zh-CN"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endParaRPr lang="zh-CN"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4274" name="图片 -2147482583" descr="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175" y="0"/>
            <a:ext cx="3435350" cy="6813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20725" y="720725"/>
            <a:ext cx="4800600" cy="52101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150000"/>
              </a:lnSpc>
              <a:buClrTx/>
              <a:buFontTx/>
            </a:pPr>
            <a:r>
              <a:rPr lang="zh-CN" altLang="zh-CN" sz="40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完成待办事项</a:t>
            </a:r>
            <a:endParaRPr lang="zh-CN" altLang="zh-CN" sz="40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endParaRPr lang="zh-CN" altLang="zh-CN" sz="40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lang="en-US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       </a:t>
            </a:r>
            <a:r>
              <a:rPr lang="zh-CN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身份核验成功后，小程序将展示用户扫脸图片，由用户确认无误后，点击【查看待办事项】进入待办事项页面。</a:t>
            </a:r>
            <a:endParaRPr lang="zh-CN"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5298" name="图片 -2147482584" descr="微信图片_2024011614334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4565" b="5446"/>
          <a:stretch>
            <a:fillRect/>
          </a:stretch>
        </p:blipFill>
        <p:spPr>
          <a:xfrm>
            <a:off x="6480175" y="0"/>
            <a:ext cx="3487738" cy="6850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299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20725" y="2160588"/>
            <a:ext cx="4800600" cy="30448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150000"/>
              </a:lnSpc>
              <a:buClrTx/>
              <a:buFontTx/>
            </a:pPr>
            <a:r>
              <a:rPr lang="en-US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        </a:t>
            </a:r>
            <a:r>
              <a:rPr lang="zh-CN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在待办列表中选择要进行业务确认的记录，按照系统提示进行二次身份认证。</a:t>
            </a:r>
            <a:endParaRPr lang="zh-CN"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3" name="图片 2" descr="63857e368bfc12bd73a0d50adf0e70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000" y="0"/>
            <a:ext cx="3088640" cy="686308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6024245" y="1988820"/>
            <a:ext cx="3702050" cy="172529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024245" y="4220845"/>
            <a:ext cx="3702050" cy="172529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962" name="文本框 2"/>
          <p:cNvSpPr txBox="1"/>
          <p:nvPr>
            <p:custDataLst>
              <p:tags r:id="rId5"/>
            </p:custDataLst>
          </p:nvPr>
        </p:nvSpPr>
        <p:spPr>
          <a:xfrm>
            <a:off x="1080135" y="2520315"/>
            <a:ext cx="33858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未认证</a:t>
            </a:r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状态</a:t>
            </a:r>
            <a:endParaRPr lang="zh-CN" altLang="en-US" sz="2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2"/>
          <p:cNvSpPr txBox="1"/>
          <p:nvPr>
            <p:custDataLst>
              <p:tags r:id="rId6"/>
            </p:custDataLst>
          </p:nvPr>
        </p:nvSpPr>
        <p:spPr>
          <a:xfrm>
            <a:off x="1080135" y="4678680"/>
            <a:ext cx="39116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zh-CN" sz="2800" b="1">
                <a:solidFill>
                  <a:schemeClr val="tx1"/>
                </a:solidFill>
                <a:ea typeface="微软雅黑" panose="020B0503020204020204" charset="-122"/>
                <a:sym typeface="+mn-ea"/>
              </a:rPr>
              <a:t>核验完成</a:t>
            </a:r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zh-CN"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状态</a:t>
            </a:r>
            <a:endParaRPr lang="zh-CN" altLang="zh-CN" sz="2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4295545" y="4940935"/>
            <a:ext cx="1044575" cy="1270"/>
          </a:xfrm>
          <a:prstGeom prst="straightConnector1">
            <a:avLst/>
          </a:prstGeom>
          <a:ln w="63500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7"/>
            </p:custDataLst>
          </p:nvPr>
        </p:nvCxnSpPr>
        <p:spPr>
          <a:xfrm flipV="1">
            <a:off x="4295545" y="2780665"/>
            <a:ext cx="1044575" cy="1270"/>
          </a:xfrm>
          <a:prstGeom prst="straightConnector1">
            <a:avLst/>
          </a:prstGeom>
          <a:ln w="63500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advTm="6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6322" name="图片 -2147482585" descr="微信图片_2024011614334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4665" b="4430"/>
          <a:stretch>
            <a:fillRect/>
          </a:stretch>
        </p:blipFill>
        <p:spPr>
          <a:xfrm>
            <a:off x="6480175" y="0"/>
            <a:ext cx="3429000" cy="693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3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20725" y="2160588"/>
            <a:ext cx="4800600" cy="2963862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buClrTx/>
              <a:buFontTx/>
            </a:pPr>
            <a:endParaRPr lang="zh-CN" altLang="zh-CN" sz="40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lang="en-US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        </a:t>
            </a:r>
            <a:r>
              <a:rPr lang="zh-CN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小程序展示正在进行业务确认的事项信息和采集的人脸照片，由用户签字完成最终</a:t>
            </a:r>
            <a:r>
              <a:rPr lang="zh-CN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确认。</a:t>
            </a:r>
            <a:endParaRPr lang="zh-CN"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4034" name="文本框 2"/>
          <p:cNvSpPr txBox="1"/>
          <p:nvPr>
            <p:custDataLst>
              <p:tags r:id="rId2"/>
            </p:custDataLst>
          </p:nvPr>
        </p:nvSpPr>
        <p:spPr>
          <a:xfrm>
            <a:off x="983615" y="3285490"/>
            <a:ext cx="95326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刷新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页面，待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办理状态为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申请成功，材料已生成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，即可选择签名方式、上传材料。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257300" y="1911350"/>
            <a:ext cx="2153920" cy="28638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6082" name="文本框 5"/>
          <p:cNvSpPr txBox="1"/>
          <p:nvPr>
            <p:custDataLst>
              <p:tags r:id="rId2"/>
            </p:custDataLst>
          </p:nvPr>
        </p:nvSpPr>
        <p:spPr>
          <a:xfrm>
            <a:off x="515938" y="4149725"/>
            <a:ext cx="1100296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签名方式包括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电子签名、手工签名：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r>
              <a:rPr lang="zh-CN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►</a:t>
            </a:r>
            <a:r>
              <a:rPr lang="zh-CN" altLang="zh-CN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选择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电子签名</a:t>
            </a:r>
            <a:r>
              <a:rPr lang="zh-CN" altLang="zh-CN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的，需要上传相关人员身份证明图片、住所(经营场所)证明、前置审批文件（经营范围涉及前置审批的上传)。</a:t>
            </a:r>
            <a:endParaRPr lang="zh-CN" altLang="zh-CN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r>
              <a:rPr lang="zh-CN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►</a:t>
            </a:r>
            <a:r>
              <a:rPr lang="zh-CN" altLang="zh-CN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选择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手工签名</a:t>
            </a:r>
            <a:r>
              <a:rPr lang="zh-CN" altLang="zh-CN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的，申请</a:t>
            </a:r>
            <a:r>
              <a:rPr lang="zh-CN" altLang="zh-CN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完成。打印所有申请材料手工签名后提交到登记窗口办理。</a:t>
            </a:r>
            <a:endParaRPr lang="zh-CN" altLang="zh-CN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4034" name="文本框 2"/>
          <p:cNvSpPr txBox="1"/>
          <p:nvPr>
            <p:custDataLst>
              <p:tags r:id="rId3"/>
            </p:custDataLst>
          </p:nvPr>
        </p:nvSpPr>
        <p:spPr>
          <a:xfrm>
            <a:off x="2207895" y="5876925"/>
            <a:ext cx="40633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以下以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电子签名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为例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6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4034" name="文本框 2"/>
          <p:cNvSpPr txBox="1"/>
          <p:nvPr>
            <p:custDataLst>
              <p:tags r:id="rId2"/>
            </p:custDataLst>
          </p:nvPr>
        </p:nvSpPr>
        <p:spPr>
          <a:xfrm>
            <a:off x="7305675" y="3284855"/>
            <a:ext cx="56019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采集完成后，状态由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未采集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变成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已采集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7813040" y="2831465"/>
            <a:ext cx="692150" cy="37719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6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4034" name="文本框 2"/>
          <p:cNvSpPr txBox="1"/>
          <p:nvPr>
            <p:custDataLst>
              <p:tags r:id="rId2"/>
            </p:custDataLst>
          </p:nvPr>
        </p:nvSpPr>
        <p:spPr>
          <a:xfrm>
            <a:off x="4944110" y="6453505"/>
            <a:ext cx="34048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点击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确定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，申请完成。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6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2783205" y="5445125"/>
            <a:ext cx="3087370" cy="49720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034" name="文本框 2"/>
          <p:cNvSpPr txBox="1"/>
          <p:nvPr>
            <p:custDataLst>
              <p:tags r:id="rId3"/>
            </p:custDataLst>
          </p:nvPr>
        </p:nvSpPr>
        <p:spPr>
          <a:xfrm>
            <a:off x="2999740" y="5942330"/>
            <a:ext cx="74047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提交成功。进入登记辅导环节，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等待审核人员登记辅导结果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43885" y="1628775"/>
            <a:ext cx="785495" cy="210820"/>
          </a:xfrm>
          <a:prstGeom prst="rect">
            <a:avLst/>
          </a:prstGeom>
        </p:spPr>
      </p:pic>
    </p:spTree>
  </p:cSld>
  <p:clrMapOvr>
    <a:masterClrMapping/>
  </p:clrMapOvr>
  <p:transition advTm="6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8130" name="标题 1"/>
          <p:cNvSpPr>
            <a:spLocks noGrp="1"/>
          </p:cNvSpPr>
          <p:nvPr>
            <p:ph type="ctrTitle"/>
          </p:nvPr>
        </p:nvSpPr>
        <p:spPr>
          <a:xfrm>
            <a:off x="1079500" y="1800225"/>
            <a:ext cx="10607675" cy="1927225"/>
          </a:xfrm>
        </p:spPr>
        <p:txBody>
          <a:bodyPr anchor="b" anchorCtr="0"/>
          <a:p>
            <a:pPr algn="l" defTabSz="914400">
              <a:buClrTx/>
              <a:buSzTx/>
              <a:buFontTx/>
              <a:buNone/>
            </a:pPr>
            <a:r>
              <a:rPr lang="zh-CN" altLang="en-US" sz="72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二、进度跟踪</a:t>
            </a:r>
            <a:br>
              <a:rPr lang="zh-CN" altLang="en-US" sz="72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endParaRPr lang="zh-CN" altLang="zh-CN" sz="4000" kern="1200" baseline="0">
              <a:latin typeface="方正小标宋_GBK" panose="03000509000000000000" charset="-122"/>
              <a:ea typeface="方正小标宋_GBK" panose="03000509000000000000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9154" name="文本框 1"/>
          <p:cNvSpPr txBox="1"/>
          <p:nvPr>
            <p:custDataLst>
              <p:tags r:id="rId2"/>
            </p:custDataLst>
          </p:nvPr>
        </p:nvSpPr>
        <p:spPr>
          <a:xfrm>
            <a:off x="3970020" y="1196975"/>
            <a:ext cx="84372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solidFill>
                  <a:srgbClr val="FF0000"/>
                </a:solidFill>
                <a:ea typeface="微软雅黑" panose="020B0503020204020204" charset="-122"/>
                <a:sym typeface="+mn-ea"/>
              </a:rPr>
              <a:t>等待审核人员登记辅导结果</a:t>
            </a:r>
            <a:r>
              <a:rPr lang="zh-CN" altLang="en-US" b="1">
                <a:solidFill>
                  <a:srgbClr val="FF0000"/>
                </a:solidFill>
                <a:ea typeface="微软雅黑" panose="020B0503020204020204" charset="-122"/>
                <a:sym typeface="+mn-ea"/>
              </a:rPr>
              <a:t>时，可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点击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我的业务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模块，可查看办件进度详情。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5524500" y="1988820"/>
            <a:ext cx="1000125" cy="49720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034" name="文本框 2"/>
          <p:cNvSpPr txBox="1"/>
          <p:nvPr>
            <p:custDataLst>
              <p:tags r:id="rId3"/>
            </p:custDataLst>
          </p:nvPr>
        </p:nvSpPr>
        <p:spPr>
          <a:xfrm>
            <a:off x="191770" y="1196975"/>
            <a:ext cx="7404735" cy="7004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以下以登记辅导不通过</a:t>
            </a:r>
            <a:r>
              <a:rPr lang="zh-CN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为例。</a:t>
            </a:r>
            <a:endParaRPr lang="zh-CN" altLang="zh-CN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b="1">
                <a:solidFill>
                  <a:srgbClr val="FF0000"/>
                </a:solidFill>
                <a:ea typeface="微软雅黑" panose="020B0503020204020204" charset="-122"/>
                <a:sym typeface="+mn-ea"/>
              </a:rPr>
              <a:t>登记辅导通过，可直接跳转至</a:t>
            </a:r>
            <a:r>
              <a:rPr lang="en-US" altLang="zh-CN" b="1">
                <a:solidFill>
                  <a:srgbClr val="FF0000"/>
                </a:solidFill>
                <a:ea typeface="微软雅黑" panose="020B0503020204020204" charset="-122"/>
                <a:sym typeface="+mn-ea"/>
              </a:rPr>
              <a:t>56 </a:t>
            </a:r>
            <a:r>
              <a:rPr lang="zh-CN" altLang="en-US" b="1">
                <a:solidFill>
                  <a:srgbClr val="FF0000"/>
                </a:solidFill>
                <a:ea typeface="微软雅黑" panose="020B0503020204020204" charset="-122"/>
                <a:sym typeface="+mn-ea"/>
              </a:rPr>
              <a:t>页）</a:t>
            </a:r>
            <a:endParaRPr lang="zh-CN" altLang="en-US" b="1">
              <a:solidFill>
                <a:srgbClr val="FF0000"/>
              </a:solidFill>
              <a:ea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880985" y="1870710"/>
            <a:ext cx="527050" cy="39941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2"/>
          <p:cNvSpPr txBox="1"/>
          <p:nvPr>
            <p:custDataLst>
              <p:tags r:id="rId5"/>
            </p:custDataLst>
          </p:nvPr>
        </p:nvSpPr>
        <p:spPr>
          <a:xfrm>
            <a:off x="7536180" y="2348865"/>
            <a:ext cx="74047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点击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告知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，可查看</a:t>
            </a:r>
            <a:r>
              <a:rPr lang="zh-CN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登记辅导不通过</a:t>
            </a:r>
            <a:r>
              <a:rPr lang="zh-CN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原因。</a:t>
            </a:r>
            <a:endParaRPr lang="zh-CN" altLang="zh-CN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425825" y="1988820"/>
            <a:ext cx="644525" cy="2108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59785" y="2564765"/>
            <a:ext cx="693420" cy="21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03930" y="3140710"/>
            <a:ext cx="1713230" cy="2108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03930" y="3717290"/>
            <a:ext cx="1779905" cy="2108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91585" y="4293870"/>
            <a:ext cx="1146175" cy="2108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52825" y="4940935"/>
            <a:ext cx="1327785" cy="210820"/>
          </a:xfrm>
          <a:prstGeom prst="rect">
            <a:avLst/>
          </a:prstGeom>
        </p:spPr>
      </p:pic>
    </p:spTree>
  </p:cSld>
  <p:clrMapOvr>
    <a:masterClrMapping/>
  </p:clrMapOvr>
  <p:transition advTm="6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4367530" y="3068955"/>
            <a:ext cx="3702050" cy="172529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25825" y="1991995"/>
            <a:ext cx="644525" cy="186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31540" y="3176905"/>
            <a:ext cx="832485" cy="1758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37890" y="3789045"/>
            <a:ext cx="826135" cy="175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75685" y="4364990"/>
            <a:ext cx="700405" cy="175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03930" y="4940935"/>
            <a:ext cx="905510" cy="1758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9785" y="2589530"/>
            <a:ext cx="832485" cy="175895"/>
          </a:xfrm>
          <a:prstGeom prst="rect">
            <a:avLst/>
          </a:prstGeom>
        </p:spPr>
      </p:pic>
    </p:spTree>
  </p:cSld>
  <p:clrMapOvr>
    <a:masterClrMapping/>
  </p:clrMapOvr>
  <p:transition advTm="6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8383270" y="1870710"/>
            <a:ext cx="527050" cy="39941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2"/>
          <p:cNvSpPr txBox="1"/>
          <p:nvPr>
            <p:custDataLst>
              <p:tags r:id="rId3"/>
            </p:custDataLst>
          </p:nvPr>
        </p:nvSpPr>
        <p:spPr>
          <a:xfrm>
            <a:off x="7536180" y="2348865"/>
            <a:ext cx="41859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点击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修改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，重新进入申报界面，在填报错误地方直接进行修改，修改完成后提交。再次进入登记辅导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环节。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27730" y="3188970"/>
            <a:ext cx="1614805" cy="21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31540" y="3789045"/>
            <a:ext cx="1163320" cy="2108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9785" y="2564765"/>
            <a:ext cx="927735" cy="2108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75685" y="4316730"/>
            <a:ext cx="787400" cy="2108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30905" y="1964690"/>
            <a:ext cx="785495" cy="2108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75685" y="4918710"/>
            <a:ext cx="884555" cy="210820"/>
          </a:xfrm>
          <a:prstGeom prst="rect">
            <a:avLst/>
          </a:prstGeom>
        </p:spPr>
      </p:pic>
    </p:spTree>
  </p:cSld>
  <p:clrMapOvr>
    <a:masterClrMapping/>
  </p:clrMapOvr>
  <p:transition advTm="6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文本框 2"/>
          <p:cNvSpPr txBox="1"/>
          <p:nvPr>
            <p:custDataLst>
              <p:tags r:id="rId2"/>
            </p:custDataLst>
          </p:nvPr>
        </p:nvSpPr>
        <p:spPr>
          <a:xfrm>
            <a:off x="5808345" y="5517515"/>
            <a:ext cx="41859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-342900">
              <a:spcBef>
                <a:spcPct val="20000"/>
              </a:spcBef>
              <a:buClrTx/>
              <a:buFontTx/>
            </a:pP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辅导通过，办理状态变成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电子签名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64435" y="1701165"/>
            <a:ext cx="1772285" cy="2108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63800" y="2493010"/>
            <a:ext cx="1755775" cy="2108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69515" y="3289935"/>
            <a:ext cx="1772285" cy="21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64435" y="4076700"/>
            <a:ext cx="1772285" cy="21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47290" y="4869180"/>
            <a:ext cx="1772285" cy="2108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96185" y="5661025"/>
            <a:ext cx="1772285" cy="21082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1271905" y="4725035"/>
            <a:ext cx="9812020" cy="793115"/>
          </a:xfrm>
          <a:prstGeom prst="rect">
            <a:avLst/>
          </a:prstGeom>
          <a:noFill/>
          <a:ln w="114300" cmpd="sng">
            <a:solidFill>
              <a:schemeClr val="bg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6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02" name="标题 1"/>
          <p:cNvSpPr>
            <a:spLocks noGrp="1"/>
          </p:cNvSpPr>
          <p:nvPr>
            <p:ph type="ctrTitle"/>
          </p:nvPr>
        </p:nvSpPr>
        <p:spPr>
          <a:xfrm>
            <a:off x="519430" y="755650"/>
            <a:ext cx="13114020" cy="4622800"/>
          </a:xfrm>
        </p:spPr>
        <p:txBody>
          <a:bodyPr anchor="b" anchorCtr="0"/>
          <a:p>
            <a:pPr algn="l" defTabSz="914400">
              <a:buClrTx/>
              <a:buSzTx/>
              <a:buFontTx/>
              <a:buNone/>
            </a:pPr>
            <a:r>
              <a:rPr lang="zh-CN" altLang="en-US" sz="72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三、电子签名：</a:t>
            </a:r>
            <a:br>
              <a:rPr lang="zh-CN" altLang="en-US" sz="72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r>
              <a:rPr lang="zh-CN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►</a:t>
            </a:r>
            <a:r>
              <a:rPr lang="zh-CN" altLang="en-US" sz="4000"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电子签名人员：</a:t>
            </a:r>
            <a:r>
              <a:rPr lang="zh-CN" altLang="zh-CN" sz="40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所有相关人员</a:t>
            </a:r>
            <a:br>
              <a:rPr lang="zh-CN" altLang="en-US" sz="4000"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</a:br>
            <a:r>
              <a:rPr lang="zh-CN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►</a:t>
            </a:r>
            <a:r>
              <a:rPr lang="zh-CN" altLang="en-US" sz="4000"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方法：</a:t>
            </a:r>
            <a:r>
              <a:rPr lang="zh-CN" altLang="en-US" sz="4000">
                <a:solidFill>
                  <a:srgbClr val="FF0000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自然人</a:t>
            </a:r>
            <a:r>
              <a:rPr lang="zh-CN" altLang="en-US" sz="40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使用</a:t>
            </a:r>
            <a:r>
              <a:rPr lang="zh-CN" altLang="zh-CN" sz="40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江苏市监注册登记</a:t>
            </a:r>
            <a:r>
              <a:rPr lang="zh-CN" altLang="en-US" sz="4000"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app签名；</a:t>
            </a:r>
            <a:br>
              <a:rPr lang="zh-CN" altLang="en-US" sz="4000"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</a:br>
            <a:r>
              <a:rPr lang="en-US" altLang="zh-CN" sz="4000"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              </a:t>
            </a:r>
            <a:r>
              <a:rPr lang="zh-CN" altLang="en-US" sz="4000">
                <a:solidFill>
                  <a:srgbClr val="FF0000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股东是企业法人</a:t>
            </a:r>
            <a:r>
              <a:rPr lang="zh-CN" altLang="en-US" sz="4000"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的使用</a:t>
            </a:r>
            <a:r>
              <a:rPr lang="zh-CN" altLang="en-US" sz="40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电子营业执照</a:t>
            </a:r>
            <a:r>
              <a:rPr lang="zh-CN" altLang="en-US" sz="4000"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签名。</a:t>
            </a:r>
            <a:br>
              <a:rPr lang="zh-CN" altLang="en-US" sz="7200" kern="1200" baseline="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endParaRPr lang="zh-CN" altLang="en-US" sz="4000" kern="1200" baseline="0">
              <a:latin typeface="方正小标宋_GBK" panose="03000509000000000000" charset="-122"/>
              <a:ea typeface="方正小标宋_GBK" panose="03000509000000000000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120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79425" y="2853055"/>
            <a:ext cx="10415905" cy="42418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buClrTx/>
              <a:buSzTx/>
              <a:buFontTx/>
              <a:buNone/>
            </a:pPr>
            <a:r>
              <a:rPr lang="en-US" sz="50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(</a:t>
            </a:r>
            <a:r>
              <a:rPr lang="zh-CN" sz="50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一</a:t>
            </a:r>
            <a:r>
              <a:rPr lang="en-US" sz="50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)</a:t>
            </a:r>
            <a:r>
              <a:rPr lang="zh-CN" altLang="zh-CN" sz="5000">
                <a:solidFill>
                  <a:srgbClr val="FF0000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江苏市监注册登记</a:t>
            </a:r>
            <a:r>
              <a:rPr lang="zh-CN" altLang="en-US" sz="5000"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电子签名：</a:t>
            </a:r>
            <a:endParaRPr lang="zh-CN" altLang="en-US" sz="5000">
              <a:latin typeface="方正小标宋_GBK" panose="03000509000000000000" charset="-122"/>
              <a:ea typeface="方正小标宋_GBK" panose="03000509000000000000" charset="-122"/>
              <a:sym typeface="+mn-ea"/>
            </a:endParaRPr>
          </a:p>
        </p:txBody>
      </p:sp>
      <p:sp>
        <p:nvSpPr>
          <p:cNvPr id="10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63525" y="3364230"/>
            <a:ext cx="11600180" cy="142113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40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  </a:t>
            </a:r>
            <a:r>
              <a:rPr lang="en-US" altLang="zh-CN" sz="40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  </a:t>
            </a:r>
            <a:r>
              <a:rPr lang="zh-CN" altLang="en-US" sz="40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手机应用市场搜索  “江苏市监注册登记 ”APP 下载</a:t>
            </a:r>
            <a:endParaRPr lang="zh-CN" altLang="en-US" sz="40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  <a:cs typeface="+mj-cs"/>
            </a:endParaRPr>
          </a:p>
        </p:txBody>
      </p:sp>
    </p:spTree>
  </p:cSld>
  <p:clrMapOvr>
    <a:masterClrMapping/>
  </p:clrMapOvr>
  <p:transition advTm="6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5" name="图片 2" descr="292338127cc3fe2ce5824deb7844d8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00000" y="360000"/>
            <a:ext cx="2993760" cy="6480000"/>
          </a:xfrm>
          <a:prstGeom prst="rect">
            <a:avLst/>
          </a:prstGeom>
        </p:spPr>
      </p:pic>
      <p:pic>
        <p:nvPicPr>
          <p:cNvPr id="7" name="图片 1" descr="00a418bc2c2790ea7eb6bfa5d991b4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40000" y="360000"/>
            <a:ext cx="2993759" cy="6480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440000" y="1440000"/>
            <a:ext cx="2912745" cy="77597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6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290" name="文本框 5"/>
          <p:cNvSpPr txBox="1"/>
          <p:nvPr>
            <p:custDataLst>
              <p:tags r:id="rId2"/>
            </p:custDataLst>
          </p:nvPr>
        </p:nvSpPr>
        <p:spPr>
          <a:xfrm>
            <a:off x="4367213" y="3644900"/>
            <a:ext cx="7169150" cy="9223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办理模式包括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全链式办理、分链式办理。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r>
              <a:rPr lang="zh-CN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►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全链式办理</a:t>
            </a:r>
            <a:r>
              <a:rPr lang="zh-CN" altLang="zh-CN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即一窗填报</a:t>
            </a:r>
            <a:endParaRPr lang="zh-CN" altLang="zh-CN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r>
              <a:rPr lang="zh-CN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►</a:t>
            </a:r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分链式办理</a:t>
            </a:r>
            <a:r>
              <a:rPr lang="zh-CN" altLang="zh-CN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即申请人自主选择需要办理的业务</a:t>
            </a:r>
            <a:endParaRPr lang="en-US" altLang="zh-CN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4" name="图片 4" descr="74f859211faefc4a97d6a674bbb4a9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0" y="360000"/>
            <a:ext cx="2993880" cy="6480000"/>
          </a:xfrm>
          <a:prstGeom prst="rect">
            <a:avLst/>
          </a:prstGeom>
        </p:spPr>
      </p:pic>
      <p:pic>
        <p:nvPicPr>
          <p:cNvPr id="7" name="图片 3" descr="e3c443f53516f51e107dc34c7197df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40000" y="360000"/>
            <a:ext cx="2993880" cy="6480000"/>
          </a:xfrm>
          <a:prstGeom prst="rect">
            <a:avLst/>
          </a:prstGeom>
        </p:spPr>
      </p:pic>
    </p:spTree>
  </p:cSld>
  <p:clrMapOvr>
    <a:masterClrMapping/>
  </p:clrMapOvr>
  <p:transition advTm="6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5" name="图片 5" descr="d61e43e635e7be2b6456302211570d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40000" y="360000"/>
            <a:ext cx="2993804" cy="64800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63525" y="-27305"/>
            <a:ext cx="4800600" cy="78803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150000"/>
              </a:lnSpc>
              <a:buClrTx/>
              <a:buFontTx/>
            </a:pP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账号注册号 登录后</a:t>
            </a:r>
            <a:endParaRPr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pic>
        <p:nvPicPr>
          <p:cNvPr id="3" name="图片 6" descr="ad1980a4003208ca5ea6639d4ac12c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200000" y="360000"/>
            <a:ext cx="2988000" cy="6467273"/>
          </a:xfrm>
          <a:prstGeom prst="rect">
            <a:avLst/>
          </a:prstGeom>
        </p:spPr>
      </p:pic>
    </p:spTree>
  </p:cSld>
  <p:clrMapOvr>
    <a:masterClrMapping/>
  </p:clrMapOvr>
  <p:transition advTm="6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7" name="图片 7" descr="6b6e3920c86a2c2a6f3deaa2c7766b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360000"/>
            <a:ext cx="2993880" cy="6480000"/>
          </a:xfrm>
          <a:prstGeom prst="rect">
            <a:avLst/>
          </a:prstGeom>
        </p:spPr>
      </p:pic>
      <p:pic>
        <p:nvPicPr>
          <p:cNvPr id="8" name="图片 8" descr="827afa50204643e73c5e99e710301c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00000" y="360000"/>
            <a:ext cx="2993880" cy="648000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8976360" y="4509135"/>
            <a:ext cx="4800600" cy="78803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150000"/>
              </a:lnSpc>
              <a:buClrTx/>
              <a:buFontTx/>
            </a:pPr>
            <a:r>
              <a:rPr lang="zh-CN" sz="3200">
                <a:solidFill>
                  <a:srgbClr val="FF0000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完成验证</a:t>
            </a:r>
            <a:endParaRPr lang="zh-CN" sz="3200">
              <a:solidFill>
                <a:srgbClr val="FF0000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</p:spTree>
  </p:cSld>
  <p:clrMapOvr>
    <a:masterClrMapping/>
  </p:clrMapOvr>
  <p:transition advTm="6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3420" y="1051560"/>
            <a:ext cx="8733790" cy="42418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buClrTx/>
              <a:buSzTx/>
              <a:buFontTx/>
              <a:buNone/>
            </a:pPr>
            <a:r>
              <a:rPr lang="zh-CN" sz="48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（二）</a:t>
            </a:r>
            <a:r>
              <a:rPr lang="zh-CN" altLang="en-US" sz="4800">
                <a:solidFill>
                  <a:srgbClr val="FF0000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电子营业执照</a:t>
            </a:r>
            <a:r>
              <a:rPr lang="zh-CN" altLang="en-US" sz="4800"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签名：</a:t>
            </a:r>
            <a:endParaRPr lang="zh-CN" altLang="en-US" sz="4800">
              <a:latin typeface="方正小标宋_GBK" panose="03000509000000000000" charset="-122"/>
              <a:ea typeface="方正小标宋_GBK" panose="03000509000000000000" charset="-122"/>
              <a:cs typeface="方正小标宋_GBK" panose="03000509000000000000" charset="-122"/>
              <a:sym typeface="+mn-ea"/>
            </a:endParaRP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915" y="4077335"/>
            <a:ext cx="10761980" cy="145034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150000"/>
              </a:lnSpc>
              <a:buClrTx/>
              <a:buFontTx/>
            </a:pPr>
            <a:endParaRPr lang="zh-CN" sz="40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40180" y="1941830"/>
            <a:ext cx="9085580" cy="3124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  <a:t>步骤：</a:t>
            </a:r>
            <a:endParaRPr lang="zh-CN" altLang="en-US" sz="3200">
              <a:latin typeface="方正小标宋_GBK" panose="03000509000000000000" charset="-122"/>
              <a:ea typeface="方正小标宋_GBK" panose="03000509000000000000" charset="-122"/>
              <a:cs typeface="方正小标宋_GBK" panose="03000509000000000000" charset="-122"/>
            </a:endParaRPr>
          </a:p>
          <a:p>
            <a:br>
              <a:rPr lang="zh-CN" altLang="en-US" sz="3200"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</a:br>
            <a:r>
              <a:rPr lang="en-US" altLang="zh-CN" sz="3200"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  <a:t>1.</a:t>
            </a:r>
            <a:r>
              <a:rPr lang="zh-CN" altLang="en-US" sz="3200"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  <a:t>手机端下载电子营业执照</a:t>
            </a:r>
            <a:endParaRPr lang="zh-CN" altLang="en-US" sz="3200">
              <a:latin typeface="方正小标宋_GBK" panose="03000509000000000000" charset="-122"/>
              <a:ea typeface="方正小标宋_GBK" panose="03000509000000000000" charset="-122"/>
              <a:cs typeface="方正小标宋_GBK" panose="03000509000000000000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lang="en-US" altLang="zh-CN" sz="3200"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  <a:t>2.</a:t>
            </a: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电脑端打开</a:t>
            </a:r>
            <a:r>
              <a:rPr altLang="zh-CN" sz="3200">
                <a:solidFill>
                  <a:srgbClr val="FF0000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江苏</a:t>
            </a:r>
            <a:r>
              <a:rPr lang="zh-CN" sz="3200">
                <a:solidFill>
                  <a:srgbClr val="FF0000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市场监督管理</a:t>
            </a:r>
            <a:r>
              <a:rPr altLang="zh-CN" sz="3200">
                <a:solidFill>
                  <a:srgbClr val="FF0000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网上登记系统</a:t>
            </a: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 </a:t>
            </a:r>
            <a:endParaRPr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  <a:cs typeface="方正小标宋_GBK" panose="03000509000000000000" charset="-122"/>
              <a:sym typeface="+mn-ea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  <a:t>3.</a:t>
            </a:r>
            <a:r>
              <a:rPr 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  <a:t>手机</a:t>
            </a: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  <a:t>端</a:t>
            </a:r>
            <a:r>
              <a:rPr 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  <a:t>授权</a:t>
            </a: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  <a:t>电子签名</a:t>
            </a:r>
            <a:endParaRPr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  <a:cs typeface="方正小标宋_GBK" panose="03000509000000000000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lang="en-US" altLang="zh-CN" sz="3200"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  <a:t>4.</a:t>
            </a:r>
            <a:r>
              <a:rPr lang="zh-CN" altLang="en-US" sz="3200"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  <a:t>手机端确认并电子</a:t>
            </a: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</a:rPr>
              <a:t>签名</a:t>
            </a:r>
            <a:endParaRPr lang="zh-CN"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  <a:cs typeface="方正小标宋_GBK" panose="03000509000000000000" charset="-122"/>
            </a:endParaRPr>
          </a:p>
        </p:txBody>
      </p:sp>
    </p:spTree>
  </p:cSld>
  <p:clrMapOvr>
    <a:masterClrMapping/>
  </p:clrMapOvr>
  <p:transition advTm="6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51180" y="2992120"/>
            <a:ext cx="10761980" cy="145034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150000"/>
              </a:lnSpc>
              <a:buClrTx/>
              <a:buFontTx/>
            </a:pPr>
            <a:r>
              <a:rPr lang="en-US" altLang="zh-CN" sz="40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  1.</a:t>
            </a:r>
            <a:r>
              <a:rPr lang="zh-CN" altLang="en-US" sz="40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手机端</a:t>
            </a:r>
            <a:r>
              <a:rPr lang="zh-CN" altLang="en-US" sz="4000"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下载电子营业执照</a:t>
            </a:r>
            <a:endParaRPr lang="zh-CN" altLang="en-US" sz="4000">
              <a:latin typeface="方正小标宋_GBK" panose="03000509000000000000" charset="-122"/>
              <a:ea typeface="方正小标宋_GBK" panose="03000509000000000000" charset="-122"/>
              <a:cs typeface="方正小标宋_GBK" panose="03000509000000000000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altLang="zh-CN" sz="40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由企业法定代表人在手机微信/支付宝 上小程序搜索“工商电子营业执照”，或扫描</a:t>
            </a:r>
            <a:r>
              <a:rPr lang="zh-CN" sz="40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下方</a:t>
            </a:r>
            <a:r>
              <a:rPr altLang="zh-CN" sz="40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二维码</a:t>
            </a:r>
            <a:r>
              <a:rPr lang="zh-CN" sz="40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。</a:t>
            </a:r>
            <a:endParaRPr lang="zh-CN" sz="40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pic>
        <p:nvPicPr>
          <p:cNvPr id="4" name="图片 -21474826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610" y="3851910"/>
            <a:ext cx="2466975" cy="2790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85" y="3933825"/>
            <a:ext cx="2486025" cy="2638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335915" y="4077335"/>
            <a:ext cx="10761980" cy="145034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150000"/>
              </a:lnSpc>
              <a:buClrTx/>
              <a:buFontTx/>
            </a:pPr>
            <a:endParaRPr lang="zh-CN" sz="40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5765" y="21666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 advTm="6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8025" y="360000"/>
            <a:ext cx="3653398" cy="648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5299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20725" y="510540"/>
            <a:ext cx="3255645" cy="500316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150000"/>
              </a:lnSpc>
              <a:buClrTx/>
              <a:buFontTx/>
            </a:pPr>
            <a:r>
              <a:rPr lang="en-US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   </a:t>
            </a: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进入后通过人脸识别实名注册认证，然后点击下载执照</a:t>
            </a:r>
            <a:r>
              <a:rPr lang="en-US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          </a:t>
            </a:r>
            <a:r>
              <a:rPr lang="zh-CN" altLang="en-US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，选择相应省份，对应执照，下载即可。</a:t>
            </a:r>
            <a:endParaRPr lang="zh-CN" altLang="en-US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pic>
        <p:nvPicPr>
          <p:cNvPr id="3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98725" y="2492058"/>
            <a:ext cx="647700" cy="847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60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299585" y="360000"/>
            <a:ext cx="3648118" cy="648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5087620" y="980440"/>
            <a:ext cx="2333625" cy="56451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8327390" y="1556385"/>
            <a:ext cx="3819525" cy="128460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6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0" y="360000"/>
            <a:ext cx="3668497" cy="648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360000"/>
            <a:ext cx="3640345" cy="648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202180" y="3789045"/>
            <a:ext cx="2333625" cy="56451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2272665" y="2691765"/>
            <a:ext cx="2333625" cy="56451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1519555" y="3319145"/>
            <a:ext cx="375285" cy="56324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6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-21474826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60000">
            <a:off x="0" y="2229305"/>
            <a:ext cx="12240000" cy="57037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5299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28650" y="906780"/>
            <a:ext cx="11156315" cy="146431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150000"/>
              </a:lnSpc>
              <a:buClrTx/>
              <a:buFontTx/>
            </a:pPr>
            <a:r>
              <a:rPr lang="en-US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2. </a:t>
            </a: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电脑端打开</a:t>
            </a:r>
            <a:r>
              <a:rPr altLang="zh-CN" sz="3200">
                <a:solidFill>
                  <a:srgbClr val="FF0000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江苏</a:t>
            </a:r>
            <a:r>
              <a:rPr lang="zh-CN" sz="3200">
                <a:solidFill>
                  <a:srgbClr val="FF0000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市场监督管理</a:t>
            </a:r>
            <a:r>
              <a:rPr altLang="zh-CN" sz="3200">
                <a:solidFill>
                  <a:srgbClr val="FF0000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网上登记系统</a:t>
            </a:r>
            <a:endParaRPr altLang="zh-CN" sz="3200">
              <a:solidFill>
                <a:srgbClr val="FF0000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点击“电子签名系统”-&gt;登录-&gt;企业登陆-&gt;扫码登陆</a:t>
            </a:r>
            <a:r>
              <a:rPr 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。</a:t>
            </a: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</a:rPr>
              <a:t> </a:t>
            </a:r>
            <a:endParaRPr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7943215" y="5567680"/>
            <a:ext cx="2703195" cy="67754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6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-21474826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17" y="1440000"/>
            <a:ext cx="12240000" cy="55154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1641475" y="3150870"/>
            <a:ext cx="2148840" cy="85026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6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3" name="图片 -21474826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399030"/>
            <a:ext cx="12240000" cy="44495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7935595" y="2569210"/>
            <a:ext cx="1880235" cy="50927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51180" y="203200"/>
            <a:ext cx="10915015" cy="2118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  <a:buClrTx/>
              <a:buFontTx/>
            </a:pPr>
            <a:r>
              <a:rPr lang="en-US" sz="32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3.</a:t>
            </a:r>
            <a:r>
              <a:rPr 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手机</a:t>
            </a: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端</a:t>
            </a:r>
            <a:r>
              <a:rPr 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授权</a:t>
            </a: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电子签名</a:t>
            </a:r>
            <a:endParaRPr lang="zh-CN"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  <a:cs typeface="方正小标宋_GBK" panose="03000509000000000000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altLang="zh-CN" sz="32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在微信端小程序中点击“扫一扫”，扫描此二维码，手机上授权登录</a:t>
            </a:r>
            <a:r>
              <a:rPr lang="zh-CN" sz="32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。</a:t>
            </a:r>
            <a:endParaRPr lang="zh-CN" sz="3200">
              <a:solidFill>
                <a:schemeClr val="tx1"/>
              </a:solidFill>
              <a:latin typeface="方正小标宋_GBK" panose="03000509000000000000" charset="-122"/>
              <a:ea typeface="方正小标宋_GBK" panose="03000509000000000000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2664460" y="3920490"/>
            <a:ext cx="1830705" cy="195961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6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4" name="文本框 1"/>
          <p:cNvSpPr txBox="1"/>
          <p:nvPr>
            <p:custDataLst>
              <p:tags r:id="rId2"/>
            </p:custDataLst>
          </p:nvPr>
        </p:nvSpPr>
        <p:spPr>
          <a:xfrm>
            <a:off x="3575050" y="3860800"/>
            <a:ext cx="3489325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根据名称情况选择相应的入口</a:t>
            </a:r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endParaRPr lang="zh-CN" altLang="zh-CN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3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360000"/>
            <a:ext cx="3643714" cy="648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0" y="360000"/>
            <a:ext cx="3641143" cy="648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441575" y="2137410"/>
            <a:ext cx="1886585" cy="41211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2352040" y="2785745"/>
            <a:ext cx="1886585" cy="41211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8112125" y="5016500"/>
            <a:ext cx="1886585" cy="41211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91410" y="1633220"/>
            <a:ext cx="1871345" cy="309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83485" y="1124585"/>
            <a:ext cx="1997075" cy="309880"/>
          </a:xfrm>
          <a:prstGeom prst="rect">
            <a:avLst/>
          </a:prstGeom>
        </p:spPr>
      </p:pic>
    </p:spTree>
  </p:cSld>
  <p:clrMapOvr>
    <a:masterClrMapping/>
  </p:clrMapOvr>
  <p:transition advTm="6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268413"/>
            <a:ext cx="12240000" cy="58614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63195" y="186690"/>
            <a:ext cx="11601450" cy="2118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  <a:buClrTx/>
              <a:buFontTx/>
            </a:pPr>
            <a:r>
              <a:rPr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电脑端自动跳转到待签名界面</a:t>
            </a:r>
            <a:endParaRPr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51840" y="4794885"/>
            <a:ext cx="10722610" cy="1593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  <a:buClrTx/>
              <a:buFontTx/>
            </a:pPr>
            <a:r>
              <a:rPr altLang="zh-CN" sz="3200">
                <a:solidFill>
                  <a:schemeClr val="tx1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点击右方“电子签名”手机上确认，显示签名成功，即完成法人股东的电子签名。</a:t>
            </a:r>
            <a:endParaRPr altLang="zh-CN" sz="3200">
              <a:solidFill>
                <a:schemeClr val="tx1"/>
              </a:solidFill>
              <a:latin typeface="方正小标宋_GBK" panose="03000509000000000000" charset="-122"/>
              <a:ea typeface="方正小标宋_GBK" panose="03000509000000000000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0416540" y="3140710"/>
            <a:ext cx="1197610" cy="130238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99515" y="3323590"/>
            <a:ext cx="1058545" cy="2838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7760" y="3933190"/>
            <a:ext cx="1120140" cy="3003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19830" y="3356610"/>
            <a:ext cx="785495" cy="21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91585" y="4004945"/>
            <a:ext cx="785495" cy="2108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60010" y="3933190"/>
            <a:ext cx="1148080" cy="3079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88255" y="3356610"/>
            <a:ext cx="1129030" cy="302895"/>
          </a:xfrm>
          <a:prstGeom prst="rect">
            <a:avLst/>
          </a:prstGeom>
        </p:spPr>
      </p:pic>
    </p:spTree>
  </p:cSld>
  <p:clrMapOvr>
    <a:masterClrMapping/>
  </p:clrMapOvr>
  <p:transition advTm="6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3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00000" y="360000"/>
            <a:ext cx="3641426" cy="648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8098155" y="4364990"/>
            <a:ext cx="1886585" cy="41211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8112125" y="5085080"/>
            <a:ext cx="1886585" cy="41211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02295" y="2334260"/>
            <a:ext cx="1223010" cy="328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28660" y="1700530"/>
            <a:ext cx="1506855" cy="404495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224915" y="2204720"/>
            <a:ext cx="5063490" cy="203898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150000"/>
              </a:lnSpc>
              <a:buClrTx/>
              <a:buFontTx/>
            </a:pPr>
            <a:r>
              <a:rPr lang="en-US" altLang="zh-CN" sz="3200"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4.</a:t>
            </a:r>
            <a:r>
              <a:rPr lang="zh-CN" altLang="en-US" sz="3200"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手机端确认并电子</a:t>
            </a:r>
            <a:r>
              <a:rPr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cs typeface="方正小标宋_GBK" panose="03000509000000000000" charset="-122"/>
                <a:sym typeface="+mn-ea"/>
              </a:rPr>
              <a:t>签名</a:t>
            </a:r>
            <a:endParaRPr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  <a:cs typeface="方正小标宋_GBK" panose="03000509000000000000" charset="-122"/>
              <a:sym typeface="+mn-ea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lang="en-US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 </a:t>
            </a:r>
            <a:endParaRPr lang="en-US" altLang="zh-CN" sz="3200">
              <a:solidFill>
                <a:schemeClr val="tx2"/>
              </a:solidFill>
              <a:latin typeface="方正小标宋_GBK" panose="03000509000000000000" charset="-122"/>
              <a:ea typeface="方正小标宋_GBK" panose="03000509000000000000" charset="-122"/>
              <a:sym typeface="+mn-ea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lang="zh-CN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输入执照密码，点击</a:t>
            </a:r>
            <a:r>
              <a:rPr lang="en-US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“</a:t>
            </a:r>
            <a:r>
              <a:rPr lang="zh-CN" altLang="en-US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确认签名</a:t>
            </a:r>
            <a:r>
              <a:rPr lang="en-US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”</a:t>
            </a:r>
            <a:r>
              <a:rPr lang="zh-CN" altLang="zh-CN" sz="3200">
                <a:solidFill>
                  <a:schemeClr val="tx2"/>
                </a:solidFill>
                <a:latin typeface="方正小标宋_GBK" panose="03000509000000000000" charset="-122"/>
                <a:ea typeface="方正小标宋_GBK" panose="03000509000000000000" charset="-122"/>
                <a:sym typeface="+mn-ea"/>
              </a:rPr>
              <a:t>完成最终确认。</a:t>
            </a:r>
            <a:endParaRPr lang="zh-CN" sz="3200">
              <a:solidFill>
                <a:srgbClr val="FF0000"/>
              </a:solidFill>
              <a:latin typeface="方正小标宋_GBK" panose="03000509000000000000" charset="-122"/>
              <a:ea typeface="方正小标宋_GBK" panose="030005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36920" y="7499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 advTm="6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7346" name="标题 1"/>
          <p:cNvSpPr>
            <a:spLocks noGrp="1"/>
          </p:cNvSpPr>
          <p:nvPr>
            <p:ph type="ctrTitle"/>
          </p:nvPr>
        </p:nvSpPr>
        <p:spPr>
          <a:xfrm>
            <a:off x="982663" y="1906588"/>
            <a:ext cx="10607675" cy="3195637"/>
          </a:xfrm>
        </p:spPr>
        <p:txBody>
          <a:bodyPr anchor="b" anchorCtr="0"/>
          <a:p>
            <a:pPr algn="l" defTabSz="914400">
              <a:buClrTx/>
              <a:buSzTx/>
              <a:buFontTx/>
              <a:buNone/>
            </a:pPr>
            <a:r>
              <a:rPr lang="zh-CN" altLang="en-US" sz="72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四、等待审核结果</a:t>
            </a:r>
            <a:br>
              <a:rPr lang="zh-CN" altLang="en-US" sz="72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br>
              <a:rPr lang="zh-CN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r>
              <a:rPr lang="zh-CN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咨询电话：</a:t>
            </a:r>
            <a:r>
              <a:rPr lang="en-US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0517-83908027</a:t>
            </a:r>
            <a:r>
              <a:rPr lang="zh-CN" altLang="en-US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、</a:t>
            </a:r>
            <a:r>
              <a:rPr lang="en-US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  <a:t>0517-83908032</a:t>
            </a:r>
            <a:br>
              <a:rPr lang="zh-CN" altLang="zh-CN" sz="4000" kern="1200" baseline="0">
                <a:latin typeface="方正小标宋_GBK" panose="03000509000000000000" charset="-122"/>
                <a:ea typeface="方正小标宋_GBK" panose="03000509000000000000" charset="-122"/>
                <a:cs typeface="+mj-cs"/>
              </a:rPr>
            </a:br>
            <a:endParaRPr lang="zh-CN" altLang="zh-CN" sz="4000" kern="1200" baseline="0">
              <a:latin typeface="方正小标宋_GBK" panose="03000509000000000000" charset="-122"/>
              <a:ea typeface="方正小标宋_GBK" panose="03000509000000000000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6000"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commondata" val="eyJoZGlkIjoiYzY0MDBiMjNiMzY2NDc0NDVlNDk2ZGQ2Y2RlN2M2MzkifQ==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2241</Words>
  <Application>WPS 演示</Application>
  <PresentationFormat/>
  <Paragraphs>323</Paragraphs>
  <Slides>73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73</vt:i4>
      </vt:variant>
    </vt:vector>
  </HeadingPairs>
  <TitlesOfParts>
    <vt:vector size="84" baseType="lpstr">
      <vt:lpstr>Arial</vt:lpstr>
      <vt:lpstr>宋体</vt:lpstr>
      <vt:lpstr>Wingdings</vt:lpstr>
      <vt:lpstr>方正小标宋_GBK</vt:lpstr>
      <vt:lpstr>微软雅黑</vt:lpstr>
      <vt:lpstr>Arial Unicode MS</vt:lpstr>
      <vt:lpstr>Calibri</vt:lpstr>
      <vt:lpstr>默认设计模板</vt:lpstr>
      <vt:lpstr>1_默认设计模板</vt:lpstr>
      <vt:lpstr>2_默认设计模板</vt:lpstr>
      <vt:lpstr>3_默认设计模板</vt:lpstr>
      <vt:lpstr>企业开办操作指南</vt:lpstr>
      <vt:lpstr>一、电脑端网上申报 江苏政务服务  网址：http://www.jszwfw.gov.cn/ （建议使用谷歌浏览器）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点击“+添加住所相关信息” ，进入住所（经营场所） 信息填写弹窗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打开手机进行实名认证 ►实名认证核验人员：所有相关人员(包括股东、法定代表人、董事、监事、委托代理人、财务负责人、登记联络员) ►方法1：在支付宝搜索框中输入“登记注册身份验证小程序”，搜索并进入小程序。     方法2：用支付宝扫一扫功能，通过扫描下方二维码进入小程序 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二、进度跟踪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三、电子签名： ►电子签名人员：所有相关人员 ►方法：自然人使用江苏市监注册登记app签名；               股东是企业法人的使用电子营业执照签名。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四、等待审核结果  咨询电话：0517-83908027、0517-83908032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123</dc:creator>
  <cp:lastModifiedBy>花非花</cp:lastModifiedBy>
  <cp:revision>173</cp:revision>
  <dcterms:created xsi:type="dcterms:W3CDTF">2024-01-17T02:26:00Z</dcterms:created>
  <dcterms:modified xsi:type="dcterms:W3CDTF">2024-02-27T01:13:28Z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E1ACEAC505014EA0AE856484168FD1BF_13</vt:lpwstr>
  </property>
</Properties>
</file>